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74" r:id="rId5"/>
    <p:sldId id="276" r:id="rId6"/>
    <p:sldId id="272" r:id="rId7"/>
    <p:sldId id="273" r:id="rId8"/>
    <p:sldId id="275" r:id="rId9"/>
    <p:sldId id="277" r:id="rId10"/>
    <p:sldId id="271" r:id="rId11"/>
    <p:sldId id="282" r:id="rId12"/>
    <p:sldId id="278" r:id="rId13"/>
    <p:sldId id="283" r:id="rId14"/>
    <p:sldId id="279" r:id="rId15"/>
    <p:sldId id="281" r:id="rId16"/>
    <p:sldId id="280" r:id="rId17"/>
    <p:sldId id="26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798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91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61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6918-D3FA-42DB-8DE7-51808DD88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66894-A38A-4280-80B1-3D193B36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D2350-E718-4DE1-A6A8-56E1D62C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1440-52E9-413A-BE45-44B625FB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96C6B-EC07-4D84-8876-1FECE3C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457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E4C6-2D5A-493F-A118-BDAEEB09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4C77-5D5B-48D1-AD06-CDE5391B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FD11-9B42-4884-8FF4-B1E0F088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D7F8-A59C-44CC-B0B2-4654A2AC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6E81-8E05-45A1-B7B1-2D98BE4C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66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C877-B3C0-4CF7-B10A-E196DA60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20E4-CA1C-445C-B052-580D3D9B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B5ED-2C6C-4580-BA8E-2F3B92D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5D73-3D02-4B06-B7FA-2CEE1AF0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E3F3-5AA3-49D0-A081-CDFF1C8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20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910C-21B3-4520-8AE5-41EB29F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B2AC-9B29-4989-9533-3C5843286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4401F-1212-4E95-B1AF-86E11F0FD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B34D-EBAE-48E8-88E6-81CE4EE1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43438-B6DB-44C3-AF78-D601D208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8DD3A-2D02-49BC-9766-D8D53B8F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4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50BB-C11A-4344-B81C-B74A1A30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07764-2B83-4274-B1AC-05B1C160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47BF-6A7E-4454-B546-03122698E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44DF2-244B-40B4-AB55-DDFD145CA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9E472-E5BD-44E6-8D6F-FD425955B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61FC1-386B-4769-9A01-8A4D094C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F12CA-F2D4-4B94-BBEC-F3FF8153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FF39F-9034-406D-838B-E0D74195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570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B434-6019-4769-838E-DC9B598B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581DE-1B75-468F-B4BF-C0E6A37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69FB-C751-4E7B-B3BC-3C260E98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739F-380B-442F-9102-F96B4661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495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9DBDE-B269-464E-B6C1-9057977F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A4D22-FF95-46B4-BE5A-313063D1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6BD2E-9D44-442C-964D-EAA3D38C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43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C6EF-C9F8-4BD4-AD0B-B4B2E4E4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D3C3-E799-4A5E-9E75-28D35297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C0F1-14B1-402E-B146-9D155EECD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4A8B6-3BF9-4D03-9101-33F49976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658D5-23F9-48BF-A132-E8AC0DA0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6ABE-866B-4B89-BD36-2B1BB46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385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73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F54-9C32-4215-B43D-485DF8A4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D4681-094E-4820-8DAA-BFEEC0591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BE7D-040B-40E7-96AA-AC7719DE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E0B5A-FF39-4F2E-92E4-32C77E24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AB111-AF8C-42F4-AC23-14B2C547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7E52D-6ED4-483B-80F6-77911ED4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429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144B-98A5-4F01-815F-DE406565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8C1E1-FC6C-4D06-9122-19FB5F842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149CC-86B8-46BE-A95E-70D5EB2D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C090-88B6-4B41-B24C-9C8D989D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C03E-0841-420C-A63C-FA5F69F7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612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549ED-C014-4A00-8D42-9C978F935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E9B51-A263-4884-88F5-38CEF083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9D57-DB73-4E2D-854A-D150916C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2FE8-B11E-4D9E-9A6B-90472B1D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D4A-BF7F-44E8-9811-4BA43B6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4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06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68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16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53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30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53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680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FA55-6D82-4BC0-83F7-BD47FC60637B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47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9BF32-2131-4D51-9A7F-F83EA41F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41EA0-EA4A-4222-99D2-1B813212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7D91-BCF8-4709-BD20-9908C3E0A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FEA3-E8F5-476F-915C-EF0AD113183D}" type="datetimeFigureOut">
              <a:rPr lang="sr-Latn-RS" smtClean="0"/>
              <a:t>10.12.2024.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B5D25-CD4B-4BA0-90EF-059387AC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681B-2635-4DB0-A020-D7E7B2833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428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13483" y="6266588"/>
            <a:ext cx="7950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b="1" dirty="0"/>
              <a:t>Programski zadatak Posebnog programa u oblasti javnog zdravlja za APV u 2024. godini: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b="1" dirty="0"/>
              <a:t>Unapređenje zdravstvene pismenosti populacije – „Znanjem do zdravih izbora“ </a:t>
            </a:r>
            <a:endParaRPr lang="en-US" altLang="en-US" b="1" dirty="0"/>
          </a:p>
        </p:txBody>
      </p:sp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1913483" y="422165"/>
            <a:ext cx="8111361" cy="1220552"/>
          </a:xfrm>
        </p:spPr>
        <p:txBody>
          <a:bodyPr>
            <a:no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LEKAR I PREVENTIVNI PREGLEDI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759" y="478032"/>
            <a:ext cx="1999067" cy="635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0"/>
            <a:ext cx="1837982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91195"/>
            <a:ext cx="5853404" cy="3353952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1AC116-20D2-48CF-8EF2-1F4630D94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969" y="5266805"/>
            <a:ext cx="3725771" cy="737679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1C986C76-7586-41E6-B0BB-991DAE6B2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043" y="4945146"/>
            <a:ext cx="610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800" b="1" dirty="0" err="1"/>
              <a:t>Prof.dr</a:t>
            </a:r>
            <a:r>
              <a:rPr lang="sr-Latn-RS" altLang="en-US" sz="1800" b="1" dirty="0"/>
              <a:t> Sonja Čanković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5586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356" y="2506662"/>
            <a:ext cx="7919208" cy="27054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Svrha preventivnih pregleda je otkrivanje oboljenja u najranijoj fazi, kada još nema simptoma, jer su tada najveće mogućnosti za izlečenje.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7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797" y="2316076"/>
            <a:ext cx="7709483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Zdravstvenim kalendarom utvrđena je dinamika preventivnih pregleda za sve starosne grupe stanovništva.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pregledi se obavljaju o trošku zdravstvenog osiguranja.</a:t>
            </a:r>
          </a:p>
        </p:txBody>
      </p:sp>
    </p:spTree>
    <p:extLst>
      <p:ext uri="{BB962C8B-B14F-4D97-AF65-F5344CB8AC3E}">
        <p14:creationId xmlns:p14="http://schemas.microsoft.com/office/powerpoint/2010/main" val="389664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91" y="3993503"/>
            <a:ext cx="3850432" cy="2725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58" y="130701"/>
            <a:ext cx="10515600" cy="1063618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PREGLEDI DECE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78" y="1456263"/>
            <a:ext cx="117377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NOVOROĐENČE I ODOJČE – ukupno šest preventivnih pregleda pedijatra i jedan stomatološki pregled.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DRUGA GODINA ŽIVOTA - Dva pregleda pedijatra (u uzrastu od 13 do 15 meseci i u uzrastu od 18 do 24. meseca)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198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47" y="187845"/>
            <a:ext cx="10515600" cy="903838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PREVENTIVNI PREGLEDI DECE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5612"/>
              </p:ext>
            </p:extLst>
          </p:nvPr>
        </p:nvGraphicFramePr>
        <p:xfrm>
          <a:off x="390970" y="1158795"/>
          <a:ext cx="11647232" cy="476186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948569">
                  <a:extLst>
                    <a:ext uri="{9D8B030D-6E8A-4147-A177-3AD203B41FA5}">
                      <a16:colId xmlns:a16="http://schemas.microsoft.com/office/drawing/2014/main" val="730479666"/>
                    </a:ext>
                  </a:extLst>
                </a:gridCol>
                <a:gridCol w="2745159">
                  <a:extLst>
                    <a:ext uri="{9D8B030D-6E8A-4147-A177-3AD203B41FA5}">
                      <a16:colId xmlns:a16="http://schemas.microsoft.com/office/drawing/2014/main" val="1316760379"/>
                    </a:ext>
                  </a:extLst>
                </a:gridCol>
                <a:gridCol w="5953504">
                  <a:extLst>
                    <a:ext uri="{9D8B030D-6E8A-4147-A177-3AD203B41FA5}">
                      <a16:colId xmlns:a16="http://schemas.microsoft.com/office/drawing/2014/main" val="1463507565"/>
                    </a:ext>
                  </a:extLst>
                </a:gridCol>
              </a:tblGrid>
              <a:tr h="83975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dirty="0">
                        <a:effectLst/>
                        <a:latin typeface="-apple-system"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 godina života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Kontrolni pregled 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 kod one dece kod koje je na preventivnom pregledu otkriveno neko oboljenje/patološko stanje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9002424"/>
                  </a:ext>
                </a:extLst>
              </a:tr>
              <a:tr h="634628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u="sng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 godina života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Preventivni pregled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793301"/>
                  </a:ext>
                </a:extLst>
              </a:tr>
              <a:tr h="78592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>
                        <a:effectLst/>
                        <a:latin typeface="-apple-system"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 godina života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>
                        <a:effectLst/>
                        <a:latin typeface="-apple-system"/>
                      </a:endParaRP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Kontrolni pregled 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 kod one dece kod koje je na prethodnom preventivnom pregledu otkriveno neko oboljenje/patološko stanje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271758"/>
                  </a:ext>
                </a:extLst>
              </a:tr>
              <a:tr h="797275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u="sng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 godina života, odnosno pred polazak u školu </a:t>
                      </a:r>
                      <a:endParaRPr lang="pl-PL">
                        <a:effectLst/>
                        <a:latin typeface="-apple-system"/>
                      </a:endParaRPr>
                    </a:p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pl-PL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>
                        <a:effectLst/>
                        <a:latin typeface="-apple-system"/>
                      </a:endParaRP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Preventivni pregled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457964"/>
                  </a:ext>
                </a:extLst>
              </a:tr>
              <a:tr h="741391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u="sng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 10, 12, 14, 16 i 18. godina života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Preventivni pregled 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 jedanput u svakoj  navedenoj godini života 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041769"/>
                  </a:ext>
                </a:extLst>
              </a:tr>
              <a:tr h="937214"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 11, 13, 15, 17 i 19. godina života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dirty="0">
                        <a:effectLst/>
                        <a:latin typeface="-apple-system"/>
                      </a:endParaRP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Kontrolni pregled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Jedanput u navedenom uzrastu, samo kod one dece kod koje je na prethodnom preventivnom pregledu otkriveno neko oboljenje/patološko stanje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137" y="2392004"/>
            <a:ext cx="4629863" cy="297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7" y="1691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 ODRASLIH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2" y="1611020"/>
            <a:ext cx="7550022" cy="5004383"/>
          </a:xfrm>
        </p:spPr>
        <p:txBody>
          <a:bodyPr>
            <a:normAutofit/>
          </a:bodyPr>
          <a:lstStyle/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20. godini jedanput,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22. godini jedanput, 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 navršenih 23 do navršenih 34 godine </a:t>
            </a:r>
            <a:r>
              <a:rPr lang="sr-Latn-RS" sz="2400" b="0" i="0" dirty="0">
                <a:solidFill>
                  <a:srgbClr val="CC0066"/>
                </a:solidFill>
                <a:effectLst/>
                <a:latin typeface="Arial" panose="020B0604020202020204" pitchFamily="34" charset="0"/>
              </a:rPr>
              <a:t>jedanput  u pet godina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 navršenih 35 godina i više </a:t>
            </a:r>
            <a:r>
              <a:rPr lang="sr-Latn-RS" sz="2400" b="0" i="0" dirty="0">
                <a:solidFill>
                  <a:srgbClr val="CC0066"/>
                </a:solidFill>
                <a:effectLst/>
                <a:latin typeface="Arial" panose="020B0604020202020204" pitchFamily="34" charset="0"/>
              </a:rPr>
              <a:t>jedanput u dve godine. 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6298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 ŽENA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3" y="2533474"/>
            <a:ext cx="11002347" cy="3746125"/>
          </a:xfrm>
        </p:spPr>
        <p:txBody>
          <a:bodyPr>
            <a:normAutofit/>
          </a:bodyPr>
          <a:lstStyle/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 navršenih 15 godina i više, svake godine je potrebno obaviti preventivni ginekološki pregled,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  <a:buNone/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 navršenih 15 do navršenih 49 godina, svake godine bi trebalo otići kod ginekologa radi preventivnog pregleda u vezi sa planiranjem porodice. 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86618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AAB5-F6E0-456C-99C4-DDE652E6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76877"/>
            <a:ext cx="10915274" cy="474460"/>
          </a:xfrm>
        </p:spPr>
        <p:txBody>
          <a:bodyPr>
            <a:normAutofit fontScale="90000"/>
          </a:bodyPr>
          <a:lstStyle/>
          <a:p>
            <a:r>
              <a:rPr lang="sr-Latn-R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Literatura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BB9D-C21E-4255-99AA-D4EBAB4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3288483"/>
            <a:ext cx="11551545" cy="4166193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r-Latn-RS" sz="1800" b="0" i="0" dirty="0">
                <a:solidFill>
                  <a:srgbClr val="2F5597"/>
                </a:solidFill>
                <a:effectLst/>
                <a:latin typeface="Calibri" panose="020F0502020204030204" pitchFamily="34" charset="0"/>
              </a:rPr>
              <a:t>U prezentaciji su korišćene slike iz sledećeg izvora </a:t>
            </a:r>
            <a:r>
              <a:rPr kumimoji="0" lang="en-US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:</a:t>
            </a:r>
            <a:r>
              <a:rPr kumimoji="0" lang="sr-Cyrl-RS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 </a:t>
            </a:r>
            <a:r>
              <a:rPr kumimoji="0" lang="en-US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https</a:t>
            </a:r>
            <a:r>
              <a:rPr kumimoji="0" lang="ru-RU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://</a:t>
            </a:r>
            <a:r>
              <a:rPr kumimoji="0" lang="en-US" sz="2300" b="0" i="0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pixabay</a:t>
            </a:r>
            <a:r>
              <a:rPr kumimoji="0" lang="ru-RU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.</a:t>
            </a:r>
            <a:r>
              <a:rPr kumimoji="0" lang="en-US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com</a:t>
            </a:r>
            <a:r>
              <a:rPr kumimoji="0" lang="ru-RU" sz="2300" b="0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tooltip="https://pixabay.com/"/>
              </a:rPr>
              <a:t>/</a:t>
            </a:r>
            <a:endParaRPr kumimoji="0" lang="en-US" sz="2300" b="0" i="0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B634F-C8B0-431A-BDA1-10B72C911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7" y="5132483"/>
            <a:ext cx="2048434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6FB0-DD33-400B-AA83-17510760C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874" y="5770295"/>
            <a:ext cx="2182557" cy="688908"/>
          </a:xfrm>
          <a:prstGeom prst="rect">
            <a:avLst/>
          </a:prstGeom>
        </p:spPr>
      </p:pic>
      <p:sp>
        <p:nvSpPr>
          <p:cNvPr id="9" name="Okvir za tekst 8"/>
          <p:cNvSpPr txBox="1"/>
          <p:nvPr/>
        </p:nvSpPr>
        <p:spPr>
          <a:xfrm>
            <a:off x="606829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kvir za tekst 10"/>
          <p:cNvSpPr txBox="1"/>
          <p:nvPr/>
        </p:nvSpPr>
        <p:spPr>
          <a:xfrm>
            <a:off x="1895912" y="654804"/>
            <a:ext cx="96892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0">
              <a:defRPr/>
            </a:pPr>
            <a:r>
              <a:rPr lang="sr-Latn-R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61020" y="5997538"/>
            <a:ext cx="89426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algn="ctr" rtl="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Programski zadatak Posebnog programa u oblasti javnog zdravlja za APV u 2024. godini:</a:t>
            </a:r>
            <a:endParaRPr lang="sr-Latn-RS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Unapređenje zdravstvene pismenosti populacije – „Znanjem do zdravih izbora“ </a:t>
            </a:r>
            <a:endParaRPr lang="sr-Latn-RS" b="0" i="0" dirty="0">
              <a:solidFill>
                <a:srgbClr val="52525B"/>
              </a:solidFill>
              <a:effectLst/>
              <a:latin typeface="-apple-syste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887" y="2211300"/>
            <a:ext cx="2115007" cy="211500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BD7578E-7A78-441C-9B21-EAECBDAC5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04" y="766360"/>
            <a:ext cx="11358668" cy="153888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4073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Zakon o zdravstvenom osiguranju ("Sl. glasnik RS", br. 25/2019 i 92/2023)</a:t>
            </a:r>
            <a:endParaRPr kumimoji="0" lang="sr-Latn-RS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Pravilnik o načinu i postupku ostvarivanja prava iz obaveznog zdravstvenog osiguranja, ("Sl. glasnik RS", br. 10/2010, 18/2010 - 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ispr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46/2010, 52/2010 - 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ispr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., 80/2010, 60/2011 - odluka US, 1/2013, 108/2017, 82/2019 - dr. pravilnik, 31/2021 - dr. pravilnik i 4/2024 - dr. pravilnik)</a:t>
            </a:r>
            <a:endParaRPr kumimoji="0" lang="sr-Latn-RS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58E3DD-5CEE-4FB0-82A0-1829A2D21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813" y="5267325"/>
            <a:ext cx="3725771" cy="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F11-3C52-4BBA-944C-E7B6F018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58"/>
            <a:ext cx="10515600" cy="993158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LEKAR JE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ACCA-180D-4780-8838-DDBF2452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8" y="1382138"/>
            <a:ext cx="11515657" cy="52514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DOKTOR MEDICINE ILI DOKTOR MEDICINE SPECIJALISTA OPŠTE MEDICINE, ODNOSNO SPECIJALISTA MEDICINE RADA;</a:t>
            </a:r>
          </a:p>
          <a:p>
            <a:pPr marL="0" indent="0">
              <a:lnSpc>
                <a:spcPct val="110000"/>
              </a:lnSpc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DOKTOR MEDICINE SPECIJALISTA PEDIJATRIJE;</a:t>
            </a:r>
          </a:p>
          <a:p>
            <a:pPr marL="0" indent="0">
              <a:lnSpc>
                <a:spcPct val="110000"/>
              </a:lnSpc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DOKTOR MEDICINE SPECIJALISTA GINEKOLOGIJE;</a:t>
            </a:r>
          </a:p>
          <a:p>
            <a:pPr>
              <a:lnSpc>
                <a:spcPct val="110000"/>
              </a:lnSpc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DOKTOR STOMATOLOGIJE ILI DOKTOR STOMATOLOGIJE SPECIJALISTA DEČIJE I PREVENTIVNE STOMATOLOGIJE.</a:t>
            </a:r>
          </a:p>
          <a:p>
            <a:pPr>
              <a:lnSpc>
                <a:spcPct val="110000"/>
              </a:lnSpc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Osigurano lice može imati samo po jednog izabranog lekara iz navedenih grana medicine.</a:t>
            </a:r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30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JE VAŽNO DA IMAMO SVOG IZABRANOG LEKARA?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43" y="2232948"/>
            <a:ext cx="611124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Izabrani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lekar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računa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segmentima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pacijenta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redovnom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kontaktu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pacijentom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poznaje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upućeniji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njegovo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zdravstveno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429" y="1778923"/>
            <a:ext cx="5066807" cy="382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98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09" y="781950"/>
            <a:ext cx="10515600" cy="84022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IZBOR LEKARA U SLUŽBI ZA ZDRAVSTVENU ZAŠTITU ODRASLOG STANOVNIŠTVA / MEDICINE RADA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39" y="3078760"/>
            <a:ext cx="10713417" cy="51537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Za registraciju je potrebna overena zdravstvena knjižica i lična karta.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Spisak svih lekara koji mogu biti birani je dostupan u zdravstvenoj ustanovi.</a:t>
            </a:r>
            <a:endParaRPr lang="en-US" sz="2400" b="1" dirty="0"/>
          </a:p>
          <a:p>
            <a:pPr algn="just"/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01192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327170"/>
            <a:ext cx="10515600" cy="114929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izbor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86" y="1652630"/>
            <a:ext cx="10936239" cy="526355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Potrebno je popuniti formular, koji se dobije u zdravstvenoj ustanovi (Obrazac – Izjava o izboru i promeni izabranog lekara).</a:t>
            </a:r>
          </a:p>
          <a:p>
            <a:pPr algn="just">
              <a:lnSpc>
                <a:spcPct val="12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Lekar se bira na godinu dana, a po isteku ovog perioda, ugovor se automatski produžava ukoliko pacijent ne želi na promeni izabranog lekara.</a:t>
            </a:r>
          </a:p>
          <a:p>
            <a:pPr algn="just">
              <a:lnSpc>
                <a:spcPct val="120000"/>
              </a:lnSpc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Ukoliko pacijent želi, pre isteka kalendarske godine, može da promeni izabranog lekara.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92196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83" y="612396"/>
            <a:ext cx="10515600" cy="947956"/>
          </a:xfrm>
        </p:spPr>
        <p:txBody>
          <a:bodyPr>
            <a:normAutofit/>
          </a:bodyPr>
          <a:lstStyle/>
          <a:p>
            <a:pPr algn="ctr"/>
            <a:r>
              <a:rPr 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PEDIJATAR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15" y="2298583"/>
            <a:ext cx="6959139" cy="38445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Izabrani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pedijatar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prvog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punoletstva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Roditelji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pedijatra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ličnom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kartom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detetovom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zdravstvenom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knjižicom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18" y="1496291"/>
            <a:ext cx="4591598" cy="40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2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2" y="1825625"/>
            <a:ext cx="6005595" cy="385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6846"/>
          </a:xfrm>
        </p:spPr>
        <p:txBody>
          <a:bodyPr>
            <a:norm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GINEKOLOG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791" y="1825625"/>
            <a:ext cx="5708008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Žene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svog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izabranog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lekara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službi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zdravstvenu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zaštitu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odraslog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stanovništva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izabranog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stomatologa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obavezu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izaberu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ginekologa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Izabrani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ginekolog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reproduktivnom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zdravlju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ženske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populacije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njegov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značaj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preventivnom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08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32" y="0"/>
            <a:ext cx="10515600" cy="1325563"/>
          </a:xfrm>
        </p:spPr>
        <p:txBody>
          <a:bodyPr/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STOMATOLOG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325564"/>
            <a:ext cx="11672595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Pravo na izabranog doktora stomatologije ima:</a:t>
            </a: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dete do navršenih 18 godina života; </a:t>
            </a: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osigurano lice starije od 65 godina života; </a:t>
            </a:r>
          </a:p>
          <a:p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žena u vezi sa trudnoćom i 12 meseci posle porođaja; </a:t>
            </a: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Osigurano lice pre transplantacije bubrega, odnosno operacije na srcu; 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preoperativnom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postoperativnom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tretmanu malignih bolesti maksilofacijalnog predela; osigurano lice sa urođenim i stečenim težim deformitetom lica i vilice u okviru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preoperativnog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postoperativnog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tretmana; osigurano lice u okviru </a:t>
            </a:r>
            <a:r>
              <a:rPr 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posttumorske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rehabilitacije i rekonstrukcije.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4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37" y="0"/>
            <a:ext cx="1119863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niste sigurni da li imate izabranog lekara možete proveriti na sajtu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74" t="12304" r="20046" b="19877"/>
          <a:stretch/>
        </p:blipFill>
        <p:spPr>
          <a:xfrm>
            <a:off x="1451880" y="1079976"/>
            <a:ext cx="8939029" cy="548129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84457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830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Wingdings</vt:lpstr>
      <vt:lpstr>Office tema</vt:lpstr>
      <vt:lpstr>Office Theme</vt:lpstr>
      <vt:lpstr>IZABRANI LEKAR I PREVENTIVNI PREGLEDI</vt:lpstr>
      <vt:lpstr>IZABRANI LEKAR JE:</vt:lpstr>
      <vt:lpstr>ZAŠTO JE VAŽNO DA IMAMO SVOG IZABRANOG LEKARA?</vt:lpstr>
      <vt:lpstr>IZBOR LEKARA U SLUŽBI ZA ZDRAVSTVENU ZAŠTITU ODRASLOG STANOVNIŠTVA / MEDICINE RADA</vt:lpstr>
      <vt:lpstr>Procedura za izbor lekara</vt:lpstr>
      <vt:lpstr>IZABRANI PEDIJATAR</vt:lpstr>
      <vt:lpstr>IZABRANI GINEKOLOG</vt:lpstr>
      <vt:lpstr>IZABRANI STOMATOLOG</vt:lpstr>
      <vt:lpstr>Ako niste sigurni da li imate izabranog lekara možete proveriti na sajtu</vt:lpstr>
      <vt:lpstr>PREVENTIVNI PREGLEDI</vt:lpstr>
      <vt:lpstr>PREVENTIVNI PREGLEDI</vt:lpstr>
      <vt:lpstr>PREVENTIVNI PREGLEDI DECE</vt:lpstr>
      <vt:lpstr>PREVENTIVNI PREGLEDI DECE</vt:lpstr>
      <vt:lpstr>PREVENTIVNI PREGLEDI ODRASLIH</vt:lpstr>
      <vt:lpstr>PREVENTIVNI PREGLEDI ŽENA</vt:lpstr>
      <vt:lpstr>Literatura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ЗДРАВЉЕ УСТА И ЗУБА ОДРАСЛОГ СТАНОВНИШТВА</dc:title>
  <dc:creator>Dušan Čanković</dc:creator>
  <cp:lastModifiedBy>Korisnik</cp:lastModifiedBy>
  <cp:revision>78</cp:revision>
  <dcterms:created xsi:type="dcterms:W3CDTF">2024-04-04T05:05:17Z</dcterms:created>
  <dcterms:modified xsi:type="dcterms:W3CDTF">2024-12-10T08:05:49Z</dcterms:modified>
</cp:coreProperties>
</file>